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/>
  <p:notesSz cx="6858000" cy="9144000"/>
  <p:embeddedFontLst>
    <p:embeddedFont>
      <p:font typeface="Calibri" panose="020F0502020204030204"/>
      <p:regular r:id="rId27"/>
    </p:embeddedFont>
    <p:embeddedFont>
      <p:font typeface="Constantia" panose="02030602050306030303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1:notes"/>
          <p:cNvSpPr txBox="1"/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hr-HR" sz="12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55718804e_0_1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g3555718804e_0_12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55718804e_0_1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g3555718804e_0_13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55718804e_0_15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g3555718804e_0_15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55718804e_0_1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g3555718804e_0_16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55718804e_0_19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15" name="Google Shape;215;g3555718804e_0_19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55718804e_0_2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g3555718804e_0_21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55718804e_0_24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35" name="Google Shape;235;g3555718804e_0_24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55718804e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g3555718804e_0_25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55718804e_0_2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g3555718804e_0_25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55718804e_0_2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g3555718804e_0_27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55718804e_0_29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g3555718804e_0_29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55718804e_0_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g3555718804e_0_4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55718804e_0_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g3555718804e_0_3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55718804e_0_5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g3555718804e_0_5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55718804e_0_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32;g3555718804e_0_7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55718804e_0_9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g3555718804e_0_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55718804e_0_1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g3555718804e_0_10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55718804e_0_1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g3555718804e_0_12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24"/>
          <p:cNvSpPr txBox="1"/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" name="Google Shape;31;p24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/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25"/>
          <p:cNvSpPr txBox="1"/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8" name="Google Shape;38;p25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6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0" name="Google Shape;50;p27"/>
          <p:cNvSpPr txBox="1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27"/>
          <p:cNvSpPr txBox="1"/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2" name="Google Shape;52;p27"/>
          <p:cNvSpPr txBox="1"/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27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0"/>
          <p:cNvSpPr txBox="1"/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30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</a:fld>
            <a:endParaRPr lang="hr-H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title="1c1478b2d74a8628c962c217060038601653372681.jp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3368045"/>
            <a:ext cx="9144000" cy="35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subTitle" idx="1"/>
          </p:nvPr>
        </p:nvSpPr>
        <p:spPr>
          <a:xfrm>
            <a:off x="0" y="2327500"/>
            <a:ext cx="9199500" cy="228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 panose="020B0604020202020204"/>
              <a:buNone/>
            </a:pPr>
            <a:endParaRPr sz="28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 panose="020B0604020202020204"/>
              <a:buNone/>
            </a:pPr>
            <a:r>
              <a:rPr lang="hr-HR" sz="28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3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50000"/>
              </a:lnSpc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r>
              <a:rPr lang="hr-HR" sz="45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</a:t>
            </a:r>
            <a:r>
              <a:rPr lang="hr-HR" sz="41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ezična i interkulturalna medijacija</a:t>
            </a:r>
            <a:b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b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endParaRPr sz="48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91" name="Google Shape;91;p1" title="unnamed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4050" y="95250"/>
            <a:ext cx="4848574" cy="12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65450" y="1620750"/>
            <a:ext cx="8813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800" b="1">
                <a:solidFill>
                  <a:srgbClr val="FFC000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SVEUČILIŠTE JURJA DOBRILE U PULI</a:t>
            </a:r>
            <a:endParaRPr sz="3800" b="1">
              <a:solidFill>
                <a:srgbClr val="FFC000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55718804e_0_128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Gdje se možeš zaposliti?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69" name="Google Shape;169;g3555718804e_0_128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555718804e_0_128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sp>
        <p:nvSpPr>
          <p:cNvPr id="171" name="Google Shape;171;g3555718804e_0_128"/>
          <p:cNvSpPr txBox="1"/>
          <p:nvPr>
            <p:ph type="body" idx="1"/>
          </p:nvPr>
        </p:nvSpPr>
        <p:spPr>
          <a:xfrm>
            <a:off x="209550" y="1676400"/>
            <a:ext cx="8705700" cy="4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kulturne ustanove i institucije 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turističke i međunarodne organizacije 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uredska komunikacija u višekulturnom okruženju 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mediji, izdavaštvo 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jedinice regionalne i lokalne samouprave 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jezične usluge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55718804e_0_135"/>
          <p:cNvSpPr txBox="1"/>
          <p:nvPr/>
        </p:nvSpPr>
        <p:spPr>
          <a:xfrm>
            <a:off x="0" y="199625"/>
            <a:ext cx="103443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Što nakon prijediplomskog studija?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77" name="Google Shape;177;g3555718804e_0_135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2314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555718804e_0_135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sp>
        <p:nvSpPr>
          <p:cNvPr id="179" name="Google Shape;179;g3555718804e_0_135"/>
          <p:cNvSpPr txBox="1"/>
          <p:nvPr>
            <p:ph type="body" idx="1"/>
          </p:nvPr>
        </p:nvSpPr>
        <p:spPr>
          <a:xfrm>
            <a:off x="209550" y="1524000"/>
            <a:ext cx="8839200" cy="4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3000"/>
              <a:buFont typeface="Constantia" panose="02030602050306030303"/>
              <a:buChar char="•"/>
            </a:pPr>
            <a:r>
              <a:rPr lang="hr-HR" sz="3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Diplomski studij Jezična i interkulturalna medijacija (u pripremi)</a:t>
            </a:r>
            <a:endParaRPr sz="3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onstantia" panose="02030602050306030303"/>
              <a:buChar char="•"/>
            </a:pPr>
            <a:r>
              <a:rPr lang="hr-HR" sz="3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Srodni diplomski programi iz jezične medijacije, prevođenja, kulturne komunikacije.</a:t>
            </a:r>
            <a:endParaRPr sz="3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80" name="Google Shape;180;g3555718804e_0_135" title="1c1478b2d74a8628c962c217060038601653372681.jpg"/>
          <p:cNvPicPr preferRelativeResize="0"/>
          <p:nvPr/>
        </p:nvPicPr>
        <p:blipFill rotWithShape="1">
          <a:blip r:embed="rId2"/>
          <a:srcRect t="28632"/>
          <a:stretch>
            <a:fillRect/>
          </a:stretch>
        </p:blipFill>
        <p:spPr>
          <a:xfrm>
            <a:off x="0" y="4312926"/>
            <a:ext cx="9144000" cy="25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55718804e_0_151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Trajanje i način studiranja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86" name="Google Shape;186;g3555718804e_0_151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555718804e_0_151"/>
          <p:cNvSpPr/>
          <p:nvPr/>
        </p:nvSpPr>
        <p:spPr>
          <a:xfrm>
            <a:off x="440055" y="2196465"/>
            <a:ext cx="83502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 panose="02030602050306030303"/>
              <a:buNone/>
            </a:pPr>
            <a:r>
              <a:rPr lang="hr-HR" sz="29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Trajanje: 3 godine (6 semestara) </a:t>
            </a:r>
            <a:endParaRPr sz="29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88" name="Google Shape;188;g3555718804e_0_151"/>
          <p:cNvSpPr/>
          <p:nvPr/>
        </p:nvSpPr>
        <p:spPr>
          <a:xfrm>
            <a:off x="439420" y="3722370"/>
            <a:ext cx="3679200" cy="154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 panose="02030602050306030303"/>
              <a:buNone/>
            </a:pPr>
            <a:r>
              <a:rPr lang="hr-HR" sz="29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Broj ECTS bodova: 180 ECTS</a:t>
            </a:r>
            <a:r>
              <a:rPr lang="hr-HR" sz="2300" b="0" i="0" u="none" strike="noStrike" cap="none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</a:t>
            </a:r>
            <a:endParaRPr sz="23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g3555718804e_0_151"/>
          <p:cNvSpPr/>
          <p:nvPr/>
        </p:nvSpPr>
        <p:spPr>
          <a:xfrm>
            <a:off x="4716145" y="3708400"/>
            <a:ext cx="4005600" cy="154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 panose="02030602050306030303"/>
              <a:buNone/>
            </a:pPr>
            <a:r>
              <a:rPr lang="hr-HR" sz="29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Vrsta studija: </a:t>
            </a:r>
            <a:endParaRPr sz="29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 panose="02030602050306030303"/>
              <a:buNone/>
            </a:pPr>
            <a:r>
              <a:rPr lang="hr-HR" sz="29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redoviti sveučilišni studij</a:t>
            </a:r>
            <a:endParaRPr sz="29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90" name="Google Shape;190;g3555718804e_0_151"/>
          <p:cNvSpPr txBox="1"/>
          <p:nvPr>
            <p:ph type="ftr" idx="11"/>
          </p:nvPr>
        </p:nvSpPr>
        <p:spPr>
          <a:xfrm>
            <a:off x="3124200" y="6309360"/>
            <a:ext cx="28956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55718804e_0_163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Zašto studirati u Puli?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96" name="Google Shape;196;g3555718804e_0_163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555718804e_0_163"/>
          <p:cNvSpPr/>
          <p:nvPr/>
        </p:nvSpPr>
        <p:spPr>
          <a:xfrm>
            <a:off x="1115695" y="2131060"/>
            <a:ext cx="2114700" cy="12714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Inovativna nastava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98" name="Google Shape;198;g3555718804e_0_163"/>
          <p:cNvSpPr/>
          <p:nvPr/>
        </p:nvSpPr>
        <p:spPr>
          <a:xfrm>
            <a:off x="279400" y="3371850"/>
            <a:ext cx="2930400" cy="16281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Individualizirani pristup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99" name="Google Shape;199;g3555718804e_0_163"/>
          <p:cNvSpPr/>
          <p:nvPr/>
        </p:nvSpPr>
        <p:spPr>
          <a:xfrm>
            <a:off x="2777490" y="4097655"/>
            <a:ext cx="2397000" cy="17997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Međunarodni istraživački projekti i suradnja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0" name="Google Shape;200;g3555718804e_0_163"/>
          <p:cNvSpPr/>
          <p:nvPr/>
        </p:nvSpPr>
        <p:spPr>
          <a:xfrm>
            <a:off x="2880360" y="2647315"/>
            <a:ext cx="2172900" cy="14502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Povezanost s tržištem rada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1" name="Google Shape;201;g3555718804e_0_163"/>
          <p:cNvSpPr/>
          <p:nvPr/>
        </p:nvSpPr>
        <p:spPr>
          <a:xfrm>
            <a:off x="3893185" y="1700530"/>
            <a:ext cx="2135400" cy="12051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Suvremeni studijski programi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2" name="Google Shape;202;g3555718804e_0_163"/>
          <p:cNvSpPr/>
          <p:nvPr/>
        </p:nvSpPr>
        <p:spPr>
          <a:xfrm>
            <a:off x="4666615" y="3284855"/>
            <a:ext cx="1993800" cy="14961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Nastava u malim grupama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3" name="Google Shape;203;g3555718804e_0_163"/>
          <p:cNvSpPr/>
          <p:nvPr/>
        </p:nvSpPr>
        <p:spPr>
          <a:xfrm>
            <a:off x="5010785" y="4869180"/>
            <a:ext cx="1649700" cy="10584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Novi i moderan kampus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4" name="Google Shape;204;g3555718804e_0_163"/>
          <p:cNvSpPr/>
          <p:nvPr/>
        </p:nvSpPr>
        <p:spPr>
          <a:xfrm>
            <a:off x="5518785" y="2132965"/>
            <a:ext cx="3405600" cy="14187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Interdisciplinarnost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5" name="Google Shape;205;g3555718804e_0_163"/>
          <p:cNvSpPr/>
          <p:nvPr/>
        </p:nvSpPr>
        <p:spPr>
          <a:xfrm>
            <a:off x="6660515" y="3573145"/>
            <a:ext cx="1851600" cy="8115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Studijska putovanja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6" name="Google Shape;206;g3555718804e_0_163"/>
          <p:cNvSpPr/>
          <p:nvPr/>
        </p:nvSpPr>
        <p:spPr>
          <a:xfrm>
            <a:off x="6451600" y="4384675"/>
            <a:ext cx="2311500" cy="11829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Terensko istraživanje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7" name="Google Shape;207;g3555718804e_0_163"/>
          <p:cNvSpPr/>
          <p:nvPr/>
        </p:nvSpPr>
        <p:spPr>
          <a:xfrm>
            <a:off x="440055" y="4882515"/>
            <a:ext cx="2551500" cy="16212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Izvannastavne aktivnosti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08" name="Google Shape;208;g3555718804e_0_163"/>
          <p:cNvSpPr txBox="1"/>
          <p:nvPr>
            <p:ph type="ftr" idx="11"/>
          </p:nvPr>
        </p:nvSpPr>
        <p:spPr>
          <a:xfrm>
            <a:off x="3124200" y="6309360"/>
            <a:ext cx="28956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sp>
        <p:nvSpPr>
          <p:cNvPr id="209" name="Google Shape;209;g3555718804e_0_163"/>
          <p:cNvSpPr/>
          <p:nvPr/>
        </p:nvSpPr>
        <p:spPr>
          <a:xfrm>
            <a:off x="2555875" y="1557020"/>
            <a:ext cx="1582500" cy="9144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Erasmus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10" name="Google Shape;210;g3555718804e_0_163"/>
          <p:cNvSpPr/>
          <p:nvPr/>
        </p:nvSpPr>
        <p:spPr>
          <a:xfrm>
            <a:off x="6315075" y="5523230"/>
            <a:ext cx="2080800" cy="9492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Znanstveni skupovi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11" name="Google Shape;211;g3555718804e_0_163"/>
          <p:cNvSpPr/>
          <p:nvPr/>
        </p:nvSpPr>
        <p:spPr>
          <a:xfrm>
            <a:off x="323850" y="1557020"/>
            <a:ext cx="1954500" cy="8478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Pozvana predavanja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12" name="Google Shape;212;g3555718804e_0_163"/>
          <p:cNvSpPr/>
          <p:nvPr/>
        </p:nvSpPr>
        <p:spPr>
          <a:xfrm>
            <a:off x="5851525" y="1471300"/>
            <a:ext cx="2759100" cy="9627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34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 panose="02030602050306030303"/>
              <a:buNone/>
            </a:pPr>
            <a:r>
              <a:rPr lang="hr-HR" sz="1800" b="1" i="0" u="none" strike="noStrike" cap="none">
                <a:solidFill>
                  <a:schemeClr val="lt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Projekti za / sa studentima</a:t>
            </a:r>
            <a:endParaRPr sz="1800" b="1" i="0" u="none" strike="noStrike" cap="none">
              <a:solidFill>
                <a:schemeClr val="lt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55718804e_0_190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625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Terenska nastava i Međunarodna mobilnost studenata Erasmus +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18" name="Google Shape;218;g3555718804e_0_190"/>
          <p:cNvSpPr txBox="1"/>
          <p:nvPr>
            <p:ph type="ftr" idx="11"/>
          </p:nvPr>
        </p:nvSpPr>
        <p:spPr>
          <a:xfrm>
            <a:off x="3124200" y="6309360"/>
            <a:ext cx="28956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pic>
        <p:nvPicPr>
          <p:cNvPr id="219" name="Google Shape;219;g3555718804e_0_190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901913" y="1530975"/>
            <a:ext cx="3600000" cy="20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555718804e_0_19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07229" y="1530975"/>
            <a:ext cx="3434323" cy="202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555718804e_0_19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45338" y="3581064"/>
            <a:ext cx="3601052" cy="219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555718804e_0_19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817415" y="3556403"/>
            <a:ext cx="3424672" cy="21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555718804e_0_190" title="unnamed.png"/>
          <p:cNvPicPr preferRelativeResize="0"/>
          <p:nvPr/>
        </p:nvPicPr>
        <p:blipFill rotWithShape="1">
          <a:blip r:embed="rId5"/>
          <a:srcRect l="23630" r="52720"/>
          <a:stretch>
            <a:fillRect/>
          </a:stretch>
        </p:blipFill>
        <p:spPr>
          <a:xfrm>
            <a:off x="460099" y="5638800"/>
            <a:ext cx="1131075" cy="120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55718804e_0_218"/>
          <p:cNvSpPr txBox="1"/>
          <p:nvPr/>
        </p:nvSpPr>
        <p:spPr>
          <a:xfrm>
            <a:off x="0" y="199625"/>
            <a:ext cx="103632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4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Projekti sa studentima/Konferencije</a:t>
            </a:r>
            <a:endParaRPr sz="34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29" name="Google Shape;229;g3555718804e_0_218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3076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555718804e_0_218"/>
          <p:cNvPicPr preferRelativeResize="0"/>
          <p:nvPr>
            <p:ph type="body"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320675" y="1550035"/>
            <a:ext cx="3967500" cy="4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555718804e_0_2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67860" y="1611630"/>
            <a:ext cx="4398009" cy="4481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555718804e_0_218"/>
          <p:cNvSpPr txBox="1"/>
          <p:nvPr>
            <p:ph type="ftr" idx="11"/>
          </p:nvPr>
        </p:nvSpPr>
        <p:spPr>
          <a:xfrm>
            <a:off x="3124200" y="6385560"/>
            <a:ext cx="28956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onstantia" panose="02030602050306030303"/>
              <a:buNone/>
            </a:pPr>
            <a:r>
              <a:rPr lang="hr-HR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55718804e_0_242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Šta sve nudimo?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38" name="Google Shape;238;g3555718804e_0_242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555718804e_0_242"/>
          <p:cNvSpPr txBox="1"/>
          <p:nvPr>
            <p:ph type="ftr" idx="11"/>
          </p:nvPr>
        </p:nvSpPr>
        <p:spPr>
          <a:xfrm>
            <a:off x="3021000" y="6106275"/>
            <a:ext cx="31020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pic>
        <p:nvPicPr>
          <p:cNvPr id="240" name="Google Shape;240;g3555718804e_0_242"/>
          <p:cNvPicPr preferRelativeResize="0"/>
          <p:nvPr>
            <p:ph type="body" idx="4294967295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441325" y="1475750"/>
            <a:ext cx="8349000" cy="44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55718804e_0_250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Znanstveni časopisi Studia Polensia i Tabula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46" name="Google Shape;246;g3555718804e_0_250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570549" y="5501525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555718804e_0_250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pic>
        <p:nvPicPr>
          <p:cNvPr id="248" name="Google Shape;248;g3555718804e_0_250"/>
          <p:cNvPicPr preferRelativeResize="0"/>
          <p:nvPr>
            <p:ph type="body"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5504203" y="1541050"/>
            <a:ext cx="3241800" cy="45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555718804e_0_25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7370" y="1466850"/>
            <a:ext cx="4167505" cy="288592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555718804e_0_250"/>
          <p:cNvSpPr txBox="1"/>
          <p:nvPr/>
        </p:nvSpPr>
        <p:spPr>
          <a:xfrm>
            <a:off x="342375" y="5130319"/>
            <a:ext cx="507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 panose="02030602050306030303"/>
              <a:buNone/>
            </a:pPr>
            <a:r>
              <a:rPr lang="hr-HR" sz="1800" b="0" i="0" u="none" strike="noStrike" cap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Znanstveni časopis za humanističke, društvene i interdisciplinarne znanosti</a:t>
            </a:r>
            <a:r>
              <a:rPr lang="hr-HR" sz="1600" b="0" i="0" u="none" strike="noStrike" cap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.</a:t>
            </a:r>
            <a:endParaRPr sz="1600" b="0" i="0" u="none" strike="noStrike" cap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51" name="Google Shape;251;g3555718804e_0_250"/>
          <p:cNvSpPr txBox="1"/>
          <p:nvPr/>
        </p:nvSpPr>
        <p:spPr>
          <a:xfrm>
            <a:off x="467385" y="4431576"/>
            <a:ext cx="30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 panose="02030602050306030303"/>
              <a:buNone/>
            </a:pPr>
            <a:r>
              <a:rPr lang="hr-HR" sz="1800" b="0" i="0" u="none" strike="noStrike" cap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Sveučilišna knjižnica u Puli</a:t>
            </a:r>
            <a:endParaRPr sz="1800" b="0" i="0" u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55718804e_0_258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Stipendije i nagrade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57" name="Google Shape;257;g3555718804e_0_258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555718804e_0_258"/>
          <p:cNvSpPr txBox="1"/>
          <p:nvPr/>
        </p:nvSpPr>
        <p:spPr>
          <a:xfrm>
            <a:off x="497910" y="1635125"/>
            <a:ext cx="74403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hr-HR" sz="2400" b="0" i="0" u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Državne stipendije Ministarstva</a:t>
            </a:r>
            <a:endParaRPr sz="2400" b="0" i="0" u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259" name="Google Shape;259;g3555718804e_0_258"/>
          <p:cNvSpPr txBox="1"/>
          <p:nvPr/>
        </p:nvSpPr>
        <p:spPr>
          <a:xfrm>
            <a:off x="497910" y="2283460"/>
            <a:ext cx="401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hr-HR" sz="2400" b="0" i="0" u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Rektorova nagrada</a:t>
            </a:r>
            <a:endParaRPr sz="2400" b="0" i="0" u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60" name="Google Shape;260;g3555718804e_0_258" descr="IMG_8149 copy (1)"/>
          <p:cNvPicPr preferRelativeResize="0"/>
          <p:nvPr>
            <p:ph type="body" idx="4294967295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3754190" y="2813680"/>
            <a:ext cx="5096400" cy="36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555718804e_0_25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6155" y="2813685"/>
            <a:ext cx="3089912" cy="293560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555718804e_0_258"/>
          <p:cNvSpPr txBox="1"/>
          <p:nvPr/>
        </p:nvSpPr>
        <p:spPr>
          <a:xfrm>
            <a:off x="426155" y="5832475"/>
            <a:ext cx="31548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nstantia" panose="02030602050306030303"/>
              <a:buNone/>
            </a:pPr>
            <a:r>
              <a:rPr lang="hr-HR" sz="1600" b="0" i="0" u="none">
                <a:solidFill>
                  <a:schemeClr val="dk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Prvi obranjeni završni rad u novoj zgradi Fakulteta, A. Negri 6, 7.11.2024. </a:t>
            </a:r>
            <a:endParaRPr sz="1600" b="0" i="0" u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55718804e_0_279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nstantia" panose="02030602050306030303"/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 Budite i vi među našim diplomantima!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68" name="Google Shape;268;g3555718804e_0_279" title="1514352d931eeca4daad4319dc8be2461740659147.jpg"/>
          <p:cNvPicPr preferRelativeResize="0"/>
          <p:nvPr/>
        </p:nvPicPr>
        <p:blipFill rotWithShape="1">
          <a:blip r:embed="rId1"/>
          <a:srcRect t="16964"/>
          <a:stretch>
            <a:fillRect/>
          </a:stretch>
        </p:blipFill>
        <p:spPr>
          <a:xfrm>
            <a:off x="0" y="1562101"/>
            <a:ext cx="9144003" cy="506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ftr" idx="11"/>
          </p:nvPr>
        </p:nvSpPr>
        <p:spPr>
          <a:xfrm>
            <a:off x="3021013" y="6106000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pic>
        <p:nvPicPr>
          <p:cNvPr id="98" name="Google Shape;98;p2" title="Pula-Kroatien-Luftaufnahme-mit-Amphitheater.jpg"/>
          <p:cNvPicPr preferRelativeResize="0"/>
          <p:nvPr/>
        </p:nvPicPr>
        <p:blipFill rotWithShape="1">
          <a:blip r:embed="rId1"/>
          <a:srcRect r="20178"/>
          <a:stretch>
            <a:fillRect/>
          </a:stretch>
        </p:blipFill>
        <p:spPr>
          <a:xfrm>
            <a:off x="-8900" y="1368125"/>
            <a:ext cx="9152899" cy="41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title="unnamed.png"/>
          <p:cNvPicPr preferRelativeResize="0"/>
          <p:nvPr/>
        </p:nvPicPr>
        <p:blipFill rotWithShape="1">
          <a:blip r:embed="rId2"/>
          <a:srcRect l="23630" r="52720"/>
          <a:stretch>
            <a:fillRect/>
          </a:stretch>
        </p:blipFill>
        <p:spPr>
          <a:xfrm>
            <a:off x="460099" y="76200"/>
            <a:ext cx="1131075" cy="120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55718804e_0_298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Čekamo vas !   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74" name="Google Shape;274;g3555718804e_0_298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555718804e_0_298" descr="Slika na kojoj se prikazuje uzorak, kvadrat, piksel, dizajn&#10;&#10;Sadržaj generiran umjetnom inteligencijom može biti netočan.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87450" y="1607820"/>
            <a:ext cx="1452880" cy="145288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555718804e_0_298"/>
          <p:cNvSpPr txBox="1"/>
          <p:nvPr/>
        </p:nvSpPr>
        <p:spPr>
          <a:xfrm>
            <a:off x="457200" y="2916555"/>
            <a:ext cx="285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</a:pPr>
            <a:r>
              <a:rPr lang="hr-HR" sz="1600" b="0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</a:t>
            </a:r>
            <a:r>
              <a:rPr lang="hr-HR" sz="1600" b="1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IG: </a:t>
            </a:r>
            <a:r>
              <a:rPr lang="hr-HR" sz="1600" b="0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jezicnamedijacija</a:t>
            </a:r>
            <a:endParaRPr sz="1600" b="0" i="0" u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77" name="Google Shape;277;g3555718804e_0_29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87450" y="3268345"/>
            <a:ext cx="149542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555718804e_0_298"/>
          <p:cNvSpPr txBox="1"/>
          <p:nvPr/>
        </p:nvSpPr>
        <p:spPr>
          <a:xfrm>
            <a:off x="331470" y="4644390"/>
            <a:ext cx="311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</a:pPr>
            <a:r>
              <a:rPr lang="hr-HR" sz="1600" b="0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     </a:t>
            </a:r>
            <a:r>
              <a:rPr lang="hr-HR" sz="1600" b="1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IG: </a:t>
            </a:r>
            <a:r>
              <a:rPr lang="hr-HR" sz="1600" b="0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filozofski_fakultet_pula</a:t>
            </a:r>
            <a:endParaRPr sz="1600" b="0" i="0" u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79" name="Google Shape;279;g3555718804e_0_29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44905" y="5004435"/>
            <a:ext cx="149542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555718804e_0_298"/>
          <p:cNvSpPr txBox="1"/>
          <p:nvPr/>
        </p:nvSpPr>
        <p:spPr>
          <a:xfrm>
            <a:off x="110490" y="6301105"/>
            <a:ext cx="338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 panose="02020603050405020304"/>
              <a:buNone/>
            </a:pPr>
            <a:r>
              <a:rPr lang="hr-HR" sz="1600" b="1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W: </a:t>
            </a:r>
            <a:r>
              <a:rPr lang="hr-HR" sz="1600" b="0" i="0" u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ffpu.unipu.hr </a:t>
            </a:r>
            <a:endParaRPr sz="1600" b="0" i="0" u="none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81" name="Google Shape;281;g3555718804e_0_298"/>
          <p:cNvSpPr txBox="1"/>
          <p:nvPr/>
        </p:nvSpPr>
        <p:spPr>
          <a:xfrm>
            <a:off x="4381500" y="6236970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onstantia" panose="02030602050306030303"/>
              <a:buNone/>
            </a:pPr>
            <a:r>
              <a:rPr lang="hr-HR" sz="1200" b="0" i="0" u="none">
                <a:solidFill>
                  <a:srgbClr val="A5A5A5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200" b="0" i="0" u="none">
              <a:solidFill>
                <a:srgbClr val="A5A5A5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onstantia" panose="02030602050306030303"/>
              <a:buNone/>
            </a:pPr>
            <a:r>
              <a:rPr lang="hr-HR" sz="1200" b="0" i="0" u="none">
                <a:solidFill>
                  <a:srgbClr val="A5A5A5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 b="0" i="0" u="none">
              <a:solidFill>
                <a:srgbClr val="A5A5A5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282" name="Google Shape;282;g3555718804e_0_298" title="istockphoto-539843198-612x612.jpg"/>
          <p:cNvPicPr preferRelativeResize="0"/>
          <p:nvPr/>
        </p:nvPicPr>
        <p:blipFill rotWithShape="1">
          <a:blip r:embed="rId5"/>
          <a:srcRect l="15850" t="9821" r="6678" b="31153"/>
          <a:stretch>
            <a:fillRect/>
          </a:stretch>
        </p:blipFill>
        <p:spPr>
          <a:xfrm>
            <a:off x="3943350" y="2161831"/>
            <a:ext cx="4572000" cy="348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55718804e_0_44"/>
          <p:cNvSpPr txBox="1"/>
          <p:nvPr>
            <p:ph type="title"/>
          </p:nvPr>
        </p:nvSpPr>
        <p:spPr>
          <a:xfrm>
            <a:off x="0" y="101875"/>
            <a:ext cx="9144000" cy="117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Studirati u Puli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05" name="Google Shape;105;g3555718804e_0_44"/>
          <p:cNvSpPr txBox="1"/>
          <p:nvPr>
            <p:ph type="ftr" idx="11"/>
          </p:nvPr>
        </p:nvSpPr>
        <p:spPr>
          <a:xfrm>
            <a:off x="3021013" y="6106000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pic>
        <p:nvPicPr>
          <p:cNvPr id="106" name="Google Shape;106;g3555718804e_0_44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76200"/>
            <a:ext cx="1131075" cy="12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555718804e_0_44" descr="http://www.pula.hr/site_media/media/uploads/posts/posts/images/Arena_-_koncertna_sezona_1.jpg.750x0_q92_crop_upscale.jp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6038" y="1514475"/>
            <a:ext cx="3086100" cy="211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555718804e_0_4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17863" y="1503363"/>
            <a:ext cx="2847975" cy="21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555718804e_0_4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7800" y="3789045"/>
            <a:ext cx="2887980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555718804e_0_4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266815" y="3789045"/>
            <a:ext cx="2834005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555718804e_0_4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186488" y="1514475"/>
            <a:ext cx="2860675" cy="211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555718804e_0_4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204210" y="3789045"/>
            <a:ext cx="2924174" cy="22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555718804e_0_36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76200"/>
            <a:ext cx="1131075" cy="12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555718804e_0_36" title="Kape.jpg"/>
          <p:cNvPicPr preferRelativeResize="0"/>
          <p:nvPr/>
        </p:nvPicPr>
        <p:blipFill rotWithShape="1">
          <a:blip r:embed="rId2"/>
          <a:srcRect t="3575" b="6350"/>
          <a:stretch>
            <a:fillRect/>
          </a:stretch>
        </p:blipFill>
        <p:spPr>
          <a:xfrm>
            <a:off x="0" y="1368200"/>
            <a:ext cx="9144003" cy="548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555718804e_0_36"/>
          <p:cNvSpPr txBox="1"/>
          <p:nvPr/>
        </p:nvSpPr>
        <p:spPr>
          <a:xfrm>
            <a:off x="787500" y="70325"/>
            <a:ext cx="79755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700" b="1">
                <a:solidFill>
                  <a:srgbClr val="FFC000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SVEUČILIŠTE JURJA DOBRILE U PULI</a:t>
            </a:r>
            <a:br>
              <a:rPr lang="hr-HR" sz="2600" b="1">
                <a:solidFill>
                  <a:srgbClr val="F4C771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r>
              <a:rPr lang="hr-HR" sz="2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br>
              <a:rPr lang="hr-HR" sz="2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r>
              <a:rPr lang="hr-HR" sz="2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lang="hr-HR" sz="2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55718804e_0_59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       </a:t>
            </a:r>
            <a:r>
              <a:rPr lang="hr-HR" sz="30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2400"/>
          </a:p>
        </p:txBody>
      </p:sp>
      <p:pic>
        <p:nvPicPr>
          <p:cNvPr id="125" name="Google Shape;125;g3555718804e_0_5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451540" y="3829590"/>
            <a:ext cx="5351781" cy="278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555718804e_0_59" title="unnamed.png"/>
          <p:cNvPicPr preferRelativeResize="0"/>
          <p:nvPr/>
        </p:nvPicPr>
        <p:blipFill rotWithShape="1">
          <a:blip r:embed="rId2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555718804e_0_59"/>
          <p:cNvSpPr txBox="1"/>
          <p:nvPr>
            <p:ph type="body" idx="1"/>
          </p:nvPr>
        </p:nvSpPr>
        <p:spPr>
          <a:xfrm>
            <a:off x="176175" y="1330825"/>
            <a:ext cx="8853600" cy="1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</a:t>
            </a:r>
            <a:r>
              <a:rPr lang="hr-HR" sz="2500" i="0" u="none" strike="noStrike" cap="none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rijediplomski studij</a:t>
            </a:r>
            <a:br>
              <a:rPr lang="hr-HR" sz="25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r>
              <a:rPr lang="hr-HR" sz="3000" b="1" i="0" u="none" strike="noStrike" cap="none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3000" b="1" i="0" u="none" strike="noStrike" cap="none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u="sng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Uskoro: </a:t>
            </a:r>
            <a:endParaRPr sz="1800" u="sng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Diplomski studij Jezična i interkulturalna medijacija 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endParaRPr b="1" i="0" u="none" strike="noStrike" cap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</a:pPr>
            <a:endParaRPr b="1" i="0" u="none" strike="noStrike" cap="none">
              <a:solidFill>
                <a:schemeClr val="dk1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28" name="Google Shape;128;g3555718804e_0_59"/>
          <p:cNvPicPr preferRelativeResize="0"/>
          <p:nvPr/>
        </p:nvPicPr>
        <p:blipFill rotWithShape="1">
          <a:blip r:embed="rId3"/>
          <a:srcRect t="-6240" b="-2668"/>
          <a:stretch>
            <a:fillRect/>
          </a:stretch>
        </p:blipFill>
        <p:spPr>
          <a:xfrm>
            <a:off x="416000" y="3116100"/>
            <a:ext cx="5352422" cy="278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555718804e_0_59"/>
          <p:cNvSpPr txBox="1"/>
          <p:nvPr>
            <p:ph type="ftr" idx="11"/>
          </p:nvPr>
        </p:nvSpPr>
        <p:spPr>
          <a:xfrm>
            <a:off x="277238" y="604912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55718804e_0_70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nstantia" panose="02030602050306030303"/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 </a:t>
            </a:r>
            <a:r>
              <a:rPr lang="hr-HR" sz="38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Što studij nudi?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35" name="Google Shape;135;g3555718804e_0_70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555718804e_0_70"/>
          <p:cNvSpPr txBox="1"/>
          <p:nvPr>
            <p:ph type="body" idx="1"/>
          </p:nvPr>
        </p:nvSpPr>
        <p:spPr>
          <a:xfrm>
            <a:off x="260100" y="1444625"/>
            <a:ext cx="8623800" cy="3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Temeljito poznavanje hrvatskog, engleskog i talijanskog jezika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Mogućnost učenja latinskog, njemačkog, ruskog, japanskog i dr. jezika Fakulteta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Razvijanje medijacijskih i prevoditeljskih vještina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Razumijevanje kulturnih i jezičnih razlika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Učenje o identitetu, komunikaciji i jeziku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Interdisciplinarni pristup: jezik + kultura + medijacija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terensku nastavu</a:t>
            </a:r>
            <a:endParaRPr sz="18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tantia" panose="02030602050306030303"/>
              <a:buChar char="•"/>
            </a:pPr>
            <a:r>
              <a:rPr lang="hr-HR" sz="18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izvannastavne aktivnosti</a:t>
            </a:r>
            <a:endParaRPr sz="1800" b="1" i="0" u="none" strike="noStrike" cap="none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37" name="Google Shape;137;g3555718804e_0_70" title="f31b1dc83f24b3520360a93bca7a90709830_icon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81733" y="4156775"/>
            <a:ext cx="4802162" cy="270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555718804e_0_70"/>
          <p:cNvSpPr txBox="1"/>
          <p:nvPr>
            <p:ph type="ftr" idx="11"/>
          </p:nvPr>
        </p:nvSpPr>
        <p:spPr>
          <a:xfrm>
            <a:off x="277238" y="604912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55718804e_0_97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Kome je studij namjenjen?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44" name="Google Shape;144;g3555718804e_0_97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555718804e_0_97"/>
          <p:cNvSpPr txBox="1"/>
          <p:nvPr>
            <p:ph type="body" idx="1"/>
          </p:nvPr>
        </p:nvSpPr>
        <p:spPr>
          <a:xfrm>
            <a:off x="260100" y="1520825"/>
            <a:ext cx="8623800" cy="45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nstantia" panose="02030602050306030303"/>
              <a:buChar char="•"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Svima koje zanima višejezičnost i interkulturni dijalog.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nstantia" panose="02030602050306030303"/>
              <a:buChar char="•"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Onima koji žele razumjeti i povezivati različite jezične i kulturne zajednice.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nstantia" panose="02030602050306030303"/>
              <a:buChar char="•"/>
            </a:pPr>
            <a:r>
              <a:rPr lang="hr-HR" sz="26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Budućim jezičnim posrednicima, komunikatorima, edukatorima, prevoditeljima i medijatorima</a:t>
            </a:r>
            <a:endParaRPr sz="26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sp>
        <p:nvSpPr>
          <p:cNvPr id="146" name="Google Shape;146;g3555718804e_0_97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55718804e_0_108"/>
          <p:cNvSpPr txBox="1"/>
          <p:nvPr/>
        </p:nvSpPr>
        <p:spPr>
          <a:xfrm>
            <a:off x="0" y="199625"/>
            <a:ext cx="91440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Tko može upisati studij?</a:t>
            </a:r>
            <a:endParaRPr sz="40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52" name="Google Shape;152;g3555718804e_0_108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555718804e_0_108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sp>
        <p:nvSpPr>
          <p:cNvPr id="154" name="Google Shape;154;g3555718804e_0_108"/>
          <p:cNvSpPr txBox="1"/>
          <p:nvPr>
            <p:ph type="body" idx="1"/>
          </p:nvPr>
        </p:nvSpPr>
        <p:spPr>
          <a:xfrm>
            <a:off x="209550" y="1676400"/>
            <a:ext cx="8705700" cy="2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hr-HR" sz="24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Pristupnici sa završenom četverogodišnjom srednjom školom.</a:t>
            </a:r>
            <a:endParaRPr sz="24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hr-HR" sz="24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Upis se temelji na rezultatima državne mature.</a:t>
            </a:r>
            <a:endParaRPr sz="24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342900" lvl="0" indent="-3810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Font typeface="Constantia" panose="02030602050306030303"/>
              <a:buChar char="•"/>
            </a:pPr>
            <a:r>
              <a:rPr lang="hr-HR" sz="24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B razina (hrvatski jezik, matematika i strani jezik).</a:t>
            </a:r>
            <a:endParaRPr sz="2400" b="1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55" name="Google Shape;155;g3555718804e_0_10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70545" y="3710940"/>
            <a:ext cx="8002905" cy="2353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55718804e_0_120"/>
          <p:cNvSpPr txBox="1"/>
          <p:nvPr/>
        </p:nvSpPr>
        <p:spPr>
          <a:xfrm>
            <a:off x="0" y="199625"/>
            <a:ext cx="10591800" cy="1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Jezična i interkulturalna medijacija</a:t>
            </a:r>
            <a:endParaRPr sz="2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rgbClr val="3F3F3F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Što postajem nakon završetka studija?</a:t>
            </a:r>
            <a:endParaRPr sz="3600" b="1">
              <a:solidFill>
                <a:srgbClr val="3F3F3F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  <p:pic>
        <p:nvPicPr>
          <p:cNvPr id="161" name="Google Shape;161;g3555718804e_0_120" title="unnamed.png"/>
          <p:cNvPicPr preferRelativeResize="0"/>
          <p:nvPr/>
        </p:nvPicPr>
        <p:blipFill rotWithShape="1">
          <a:blip r:embed="rId1"/>
          <a:srcRect l="23630" r="52720"/>
          <a:stretch>
            <a:fillRect/>
          </a:stretch>
        </p:blipFill>
        <p:spPr>
          <a:xfrm>
            <a:off x="460099" y="152400"/>
            <a:ext cx="1131075" cy="12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555718804e_0_120"/>
          <p:cNvSpPr txBox="1"/>
          <p:nvPr>
            <p:ph type="ftr" idx="11"/>
          </p:nvPr>
        </p:nvSpPr>
        <p:spPr>
          <a:xfrm>
            <a:off x="3020988" y="6106275"/>
            <a:ext cx="3102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Filozofski fakultet</a:t>
            </a:r>
            <a:endParaRPr sz="1400">
              <a:solidFill>
                <a:srgbClr val="898989"/>
              </a:solidFill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onstantia" panose="02030602050306030303"/>
              <a:buNone/>
            </a:pPr>
            <a:r>
              <a:rPr lang="hr-HR" sz="1400">
                <a:solidFill>
                  <a:srgbClr val="898989"/>
                </a:solidFill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Odsjek za jezik, kulturu i medijaciju</a:t>
            </a:r>
            <a:endParaRPr sz="1200">
              <a:solidFill>
                <a:srgbClr val="89898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 panose="020F0502020204030204"/>
              <a:buNone/>
            </a:pPr>
            <a:endParaRPr sz="1200">
              <a:solidFill>
                <a:srgbClr val="898989"/>
              </a:solidFill>
            </a:endParaRPr>
          </a:p>
        </p:txBody>
      </p:sp>
      <p:sp>
        <p:nvSpPr>
          <p:cNvPr id="163" name="Google Shape;163;g3555718804e_0_120"/>
          <p:cNvSpPr txBox="1"/>
          <p:nvPr>
            <p:ph type="body" idx="1"/>
          </p:nvPr>
        </p:nvSpPr>
        <p:spPr>
          <a:xfrm>
            <a:off x="209550" y="1676400"/>
            <a:ext cx="8705700" cy="4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Sveučilišni prvostupnik/prvostupnica (baccalaureus/baccalaurea) jezične i interkulturalne medijacije </a:t>
            </a:r>
            <a:r>
              <a:rPr lang="hr-HR" sz="2000" b="1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(univ. bacc. philol. intercult. mediat.)</a:t>
            </a: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          </a:t>
            </a:r>
            <a:endParaRPr sz="2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000" b="1" u="sng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Osposobljen/a za</a:t>
            </a:r>
            <a:r>
              <a:rPr lang="hr-HR" sz="2000" b="1" u="sng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:</a:t>
            </a:r>
            <a:br>
              <a:rPr lang="hr-HR" sz="2000" b="1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</a:b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pisanu i usmenu komunikaciju na hrvatskom, engleskom i talijanskom jeziku</a:t>
            </a:r>
            <a:endParaRPr sz="2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jezičnu i kulturnu medijaciju u javnom i privatnom sektoru</a:t>
            </a:r>
            <a:endParaRPr sz="2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· suradnju u obrazovanju, kulturi, medijima, zdravstvu, turizmu</a:t>
            </a:r>
            <a:endParaRPr sz="2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hr-HR" sz="2000">
                <a:latin typeface="Constantia" panose="02030602050306030303"/>
                <a:ea typeface="Constantia" panose="02030602050306030303"/>
                <a:cs typeface="Constantia" panose="02030602050306030303"/>
                <a:sym typeface="Constantia" panose="02030602050306030303"/>
              </a:rPr>
              <a:t>. prevođenje uz prikladnu primjenu prevoditeljskih tehnika i prevoditeljskih alata</a:t>
            </a:r>
            <a:endParaRPr sz="2000">
              <a:latin typeface="Constantia" panose="02030602050306030303"/>
              <a:ea typeface="Constantia" panose="02030602050306030303"/>
              <a:cs typeface="Constantia" panose="02030602050306030303"/>
              <a:sym typeface="Constantia" panose="02030602050306030303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4511</Words>
  <Application>WPS Presentation</Application>
  <PresentationFormat/>
  <Paragraphs>219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SimSun</vt:lpstr>
      <vt:lpstr>Wingdings</vt:lpstr>
      <vt:lpstr>Arial</vt:lpstr>
      <vt:lpstr>Calibri</vt:lpstr>
      <vt:lpstr>Constantia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Studirati u Puli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Korisnik</dc:creator>
  <cp:lastModifiedBy>Tanja Habrle</cp:lastModifiedBy>
  <cp:revision>1</cp:revision>
  <dcterms:created xsi:type="dcterms:W3CDTF">2026-04-24T08:01:57Z</dcterms:created>
  <dcterms:modified xsi:type="dcterms:W3CDTF">2026-04-24T08:01:58Z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56CA3AB34A9B4F58821C8AF0DC03B3BC_13</vt:lpwstr>
  </property>
  <property fmtid="{D5CDD505-2E9C-101B-9397-08002B2CF9AE}" pid="3" name="KSOProductBuildVer">
    <vt:lpwstr>1033-12.2.0.22549</vt:lpwstr>
  </property>
</Properties>
</file>